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енис Денис" initials="ДД" lastIdx="1" clrIdx="0">
    <p:extLst>
      <p:ext uri="{19B8F6BF-5375-455C-9EA6-DF929625EA0E}">
        <p15:presenceInfo xmlns:p15="http://schemas.microsoft.com/office/powerpoint/2012/main" userId="Денис Денис"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17T11:43:27.332"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80919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8573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63748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42628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422629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1926095B-96D3-4716-9DF1-05068565DBCD}"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77795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1926095B-96D3-4716-9DF1-05068565DBCD}" type="datetimeFigureOut">
              <a:rPr lang="ru-RU" smtClean="0"/>
              <a:t>17.10.2022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38199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1926095B-96D3-4716-9DF1-05068565DBCD}" type="datetimeFigureOut">
              <a:rPr lang="ru-RU" smtClean="0"/>
              <a:t>17.10.2022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71765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926095B-96D3-4716-9DF1-05068565DBCD}" type="datetimeFigureOut">
              <a:rPr lang="ru-RU" smtClean="0"/>
              <a:t>17.10.2022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212341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926095B-96D3-4716-9DF1-05068565DBCD}"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5502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926095B-96D3-4716-9DF1-05068565DBCD}" type="datetimeFigureOut">
              <a:rPr lang="ru-RU" smtClean="0"/>
              <a:t>17.10.2022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54808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6095B-96D3-4716-9DF1-05068565DBCD}" type="datetimeFigureOut">
              <a:rPr lang="ru-RU" smtClean="0"/>
              <a:t>17.10.2022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C0D4-CE67-477B-A749-79DAF782ED14}" type="slidenum">
              <a:rPr lang="ru-RU" smtClean="0"/>
              <a:t>‹#›</a:t>
            </a:fld>
            <a:endParaRPr lang="ru-RU"/>
          </a:p>
        </p:txBody>
      </p:sp>
    </p:spTree>
    <p:extLst>
      <p:ext uri="{BB962C8B-B14F-4D97-AF65-F5344CB8AC3E}">
        <p14:creationId xmlns:p14="http://schemas.microsoft.com/office/powerpoint/2010/main" val="2338823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471054"/>
            <a:ext cx="9144000" cy="4331855"/>
          </a:xfrm>
        </p:spPr>
        <p:txBody>
          <a:bodyPr>
            <a:normAutofit/>
          </a:bodyPr>
          <a:lstStyle/>
          <a:p>
            <a:r>
              <a:rPr lang="ru-UA" dirty="0"/>
              <a:t>Information security improvement plan for the household</a:t>
            </a:r>
            <a:r>
              <a:rPr lang="ru-RU" dirty="0"/>
              <a:t/>
            </a:r>
            <a:br>
              <a:rPr lang="ru-RU" dirty="0"/>
            </a:br>
            <a:endParaRPr lang="ru-RU" dirty="0"/>
          </a:p>
        </p:txBody>
      </p:sp>
      <p:sp>
        <p:nvSpPr>
          <p:cNvPr id="3" name="Подзаголовок 2"/>
          <p:cNvSpPr>
            <a:spLocks noGrp="1"/>
          </p:cNvSpPr>
          <p:nvPr>
            <p:ph type="subTitle" idx="1"/>
          </p:nvPr>
        </p:nvSpPr>
        <p:spPr>
          <a:xfrm>
            <a:off x="2890982" y="5394036"/>
            <a:ext cx="9144000" cy="861291"/>
          </a:xfrm>
        </p:spPr>
        <p:txBody>
          <a:bodyPr/>
          <a:lstStyle/>
          <a:p>
            <a:pPr algn="r"/>
            <a:r>
              <a:rPr lang="en-US" dirty="0" smtClean="0"/>
              <a:t>Denys </a:t>
            </a:r>
            <a:r>
              <a:rPr lang="en-US" dirty="0" err="1" smtClean="0"/>
              <a:t>Shabelnyk</a:t>
            </a:r>
            <a:r>
              <a:rPr lang="en-US" dirty="0" smtClean="0"/>
              <a:t/>
            </a:r>
            <a:br>
              <a:rPr lang="en-US" dirty="0" smtClean="0"/>
            </a:br>
            <a:r>
              <a:rPr lang="en-US" dirty="0" smtClean="0"/>
              <a:t>ViA-KI-2022</a:t>
            </a: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38" y="4802909"/>
            <a:ext cx="3168071" cy="1984663"/>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570" y="4781224"/>
            <a:ext cx="3164739" cy="2006347"/>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2970" y="4781224"/>
            <a:ext cx="2749103" cy="2076776"/>
          </a:xfrm>
          <a:prstGeom prst="rect">
            <a:avLst/>
          </a:prstGeom>
        </p:spPr>
      </p:pic>
    </p:spTree>
    <p:extLst>
      <p:ext uri="{BB962C8B-B14F-4D97-AF65-F5344CB8AC3E}">
        <p14:creationId xmlns:p14="http://schemas.microsoft.com/office/powerpoint/2010/main" val="2158595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Deputy staff</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320799" y="1825625"/>
            <a:ext cx="3990110" cy="4351338"/>
          </a:xfrm>
          <a:prstGeom prst="rect">
            <a:avLst/>
          </a:prstGeom>
        </p:spPr>
      </p:pic>
      <p:sp>
        <p:nvSpPr>
          <p:cNvPr id="4" name="Объект 3"/>
          <p:cNvSpPr>
            <a:spLocks noGrp="1"/>
          </p:cNvSpPr>
          <p:nvPr>
            <p:ph sz="half" idx="2"/>
          </p:nvPr>
        </p:nvSpPr>
        <p:spPr/>
        <p:txBody>
          <a:bodyPr/>
          <a:lstStyle/>
          <a:p>
            <a:r>
              <a:rPr lang="en-US" dirty="0" smtClean="0"/>
              <a:t>They can’t help other staff due illness or don’t have possibility because they are at school;</a:t>
            </a:r>
          </a:p>
          <a:p>
            <a:r>
              <a:rPr lang="en-US" dirty="0" smtClean="0"/>
              <a:t>They can’t fix </a:t>
            </a:r>
            <a:r>
              <a:rPr lang="en-US" dirty="0" smtClean="0"/>
              <a:t>agricultural machinery in case they needed serious repair;</a:t>
            </a:r>
          </a:p>
          <a:p>
            <a:pPr marL="0" indent="0">
              <a:buNone/>
            </a:pPr>
            <a:endParaRPr lang="en-US" dirty="0" smtClean="0"/>
          </a:p>
          <a:p>
            <a:endParaRPr lang="ru-RU" dirty="0"/>
          </a:p>
        </p:txBody>
      </p:sp>
    </p:spTree>
    <p:extLst>
      <p:ext uri="{BB962C8B-B14F-4D97-AF65-F5344CB8AC3E}">
        <p14:creationId xmlns:p14="http://schemas.microsoft.com/office/powerpoint/2010/main" val="3561002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Hired</a:t>
            </a:r>
            <a:r>
              <a:rPr lang="en-US" b="1" dirty="0" smtClean="0"/>
              <a:t> staff</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246909" y="1825625"/>
            <a:ext cx="4442691" cy="4351337"/>
          </a:xfrm>
          <a:prstGeom prst="rect">
            <a:avLst/>
          </a:prstGeom>
        </p:spPr>
      </p:pic>
      <p:sp>
        <p:nvSpPr>
          <p:cNvPr id="4" name="Объект 3"/>
          <p:cNvSpPr>
            <a:spLocks noGrp="1"/>
          </p:cNvSpPr>
          <p:nvPr>
            <p:ph sz="half" idx="2"/>
          </p:nvPr>
        </p:nvSpPr>
        <p:spPr/>
        <p:txBody>
          <a:bodyPr/>
          <a:lstStyle/>
          <a:p>
            <a:r>
              <a:rPr lang="en-US" dirty="0" smtClean="0"/>
              <a:t>Do not have ability take cares about two areas at one period of time;</a:t>
            </a:r>
          </a:p>
          <a:p>
            <a:r>
              <a:rPr lang="en-US" dirty="0" smtClean="0"/>
              <a:t>Do not have ability working extra time</a:t>
            </a:r>
            <a:r>
              <a:rPr lang="ru-RU" dirty="0" smtClean="0"/>
              <a:t> </a:t>
            </a:r>
            <a:r>
              <a:rPr lang="en-US" dirty="0" smtClean="0"/>
              <a:t>at harvest time because it’s restricted by legislation;</a:t>
            </a:r>
          </a:p>
          <a:p>
            <a:r>
              <a:rPr lang="en-US" dirty="0" smtClean="0"/>
              <a:t>Can’t follow by manuals if they do not know foreign language;</a:t>
            </a:r>
            <a:endParaRPr lang="ru-RU" dirty="0"/>
          </a:p>
        </p:txBody>
      </p:sp>
    </p:spTree>
    <p:extLst>
      <p:ext uri="{BB962C8B-B14F-4D97-AF65-F5344CB8AC3E}">
        <p14:creationId xmlns:p14="http://schemas.microsoft.com/office/powerpoint/2010/main" val="2405820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Owner</a:t>
            </a:r>
            <a:endParaRPr lang="ru-RU"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To improve and development its business, the household owner should </a:t>
            </a:r>
            <a:r>
              <a:rPr lang="en-US" sz="1800" b="1" dirty="0" smtClean="0"/>
              <a:t>define</a:t>
            </a:r>
            <a:r>
              <a:rPr lang="en-US" sz="1800" dirty="0" smtClean="0"/>
              <a:t> and </a:t>
            </a:r>
            <a:r>
              <a:rPr lang="en-US" sz="1800" b="1" dirty="0" smtClean="0"/>
              <a:t>minimize </a:t>
            </a:r>
            <a:r>
              <a:rPr lang="en-US" sz="1800" dirty="0" smtClean="0"/>
              <a:t>risks. </a:t>
            </a:r>
            <a:br>
              <a:rPr lang="en-US" sz="1800" dirty="0" smtClean="0"/>
            </a:br>
            <a:r>
              <a:rPr lang="en-US" sz="1800" dirty="0" smtClean="0"/>
              <a:t>First of all, it should try to use technology in its business. Use satellite connection, cloud technology and mobile devices. Also, the household owner must defeat its electricity and buy a small generator  for keep any digital information in case electricity will be lost.</a:t>
            </a:r>
          </a:p>
          <a:p>
            <a:pPr algn="ctr"/>
            <a:r>
              <a:rPr lang="en-US" dirty="0" smtClean="0"/>
              <a:t>Priority of measures</a:t>
            </a:r>
            <a:br>
              <a:rPr lang="en-US" dirty="0" smtClean="0"/>
            </a:br>
            <a:r>
              <a:rPr lang="en-US" sz="1800" dirty="0" smtClean="0"/>
              <a:t>Creating of </a:t>
            </a:r>
            <a:r>
              <a:rPr lang="en-US" sz="1800" dirty="0" smtClean="0"/>
              <a:t>satellite connection must have the first priority. Buy laptops and mobile devices should follow after and make a subscription with Cloud storage is a third priority. All business reports should be stored in a cloud.</a:t>
            </a:r>
          </a:p>
          <a:p>
            <a:pPr algn="ctr"/>
            <a:r>
              <a:rPr lang="en-US" dirty="0" smtClean="0"/>
              <a:t>Maintenance progress</a:t>
            </a:r>
          </a:p>
          <a:p>
            <a:pPr marL="0" indent="0">
              <a:buNone/>
            </a:pPr>
            <a:r>
              <a:rPr lang="en-US" sz="1800" dirty="0" smtClean="0"/>
              <a:t>Training deputy staff to support satellite dishes and wired communications. Check out payment periods of bills and take cares about tariffs and bonus programs.</a:t>
            </a:r>
          </a:p>
        </p:txBody>
      </p:sp>
    </p:spTree>
    <p:extLst>
      <p:ext uri="{BB962C8B-B14F-4D97-AF65-F5344CB8AC3E}">
        <p14:creationId xmlns:p14="http://schemas.microsoft.com/office/powerpoint/2010/main" val="1857732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First deputy</a:t>
            </a:r>
            <a:endParaRPr lang="ru-RU" b="1"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To improve your knowledge and skills, first deputy should keep learning about human resources, psychology and should be ready one day takes responsibility about all household. Also, she have to keep focus on scientific news about farming. </a:t>
            </a:r>
          </a:p>
          <a:p>
            <a:pPr algn="ctr"/>
            <a:r>
              <a:rPr lang="en-US" dirty="0" smtClean="0"/>
              <a:t>Priority of measures</a:t>
            </a:r>
          </a:p>
          <a:p>
            <a:pPr marL="0" indent="0">
              <a:buNone/>
            </a:pPr>
            <a:r>
              <a:rPr lang="en-US" sz="1800" dirty="0" smtClean="0"/>
              <a:t>First of all first deputy should buy annual subscription of farmer magazines, psychology articles. Also, she have to attend farming conferences if it possible and she should has a good </a:t>
            </a:r>
            <a:r>
              <a:rPr lang="en-US" sz="1800" dirty="0" err="1" smtClean="0"/>
              <a:t>relathionship</a:t>
            </a:r>
            <a:r>
              <a:rPr lang="en-US" sz="1800" dirty="0" smtClean="0"/>
              <a:t> with their neighborhoods.</a:t>
            </a:r>
          </a:p>
          <a:p>
            <a:pPr algn="ctr"/>
            <a:r>
              <a:rPr lang="en-US" dirty="0" smtClean="0"/>
              <a:t>Maintenance progress</a:t>
            </a:r>
          </a:p>
          <a:p>
            <a:pPr marL="0" indent="0">
              <a:buNone/>
            </a:pPr>
            <a:r>
              <a:rPr lang="en-US" sz="1800" dirty="0" smtClean="0"/>
              <a:t>If a first deputy wants to be a successful manager, she needs to keep learning and implements it’s knowledge day-by-day in her work. Also, she have to share knowledge with other farmers – it is a key to keep friendly atmosphere around household.</a:t>
            </a:r>
            <a:endParaRPr lang="ru-RU" sz="1800" dirty="0"/>
          </a:p>
        </p:txBody>
      </p:sp>
    </p:spTree>
    <p:extLst>
      <p:ext uri="{BB962C8B-B14F-4D97-AF65-F5344CB8AC3E}">
        <p14:creationId xmlns:p14="http://schemas.microsoft.com/office/powerpoint/2010/main" val="3529248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Deputy staff</a:t>
            </a:r>
            <a:endParaRPr lang="ru-RU" b="1"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Young generation should keep learning and keep calm </a:t>
            </a:r>
            <a:r>
              <a:rPr lang="en-US" sz="1800" dirty="0" smtClean="0"/>
              <a:t>with their responsibilities every day. Improve their knowledge in machinery and keep whishes to protect and improve family business.</a:t>
            </a:r>
          </a:p>
          <a:p>
            <a:pPr algn="ctr"/>
            <a:r>
              <a:rPr lang="en-US" dirty="0" smtClean="0"/>
              <a:t>Priority of measures</a:t>
            </a:r>
          </a:p>
          <a:p>
            <a:pPr marL="0" indent="0">
              <a:buNone/>
            </a:pPr>
            <a:r>
              <a:rPr lang="en-US" sz="1800" dirty="0" smtClean="0"/>
              <a:t>As a pupil, deputy staff should attend a school and do not missed lessons. Take part in school sport events, because it’s improve their heath and try to improve your skills with agriculture machinery. </a:t>
            </a:r>
          </a:p>
          <a:p>
            <a:pPr algn="ctr"/>
            <a:r>
              <a:rPr lang="en-US" dirty="0" smtClean="0"/>
              <a:t>Maintenance progress</a:t>
            </a:r>
          </a:p>
          <a:p>
            <a:pPr marL="0" indent="0">
              <a:buNone/>
            </a:pPr>
            <a:r>
              <a:rPr lang="en-US" sz="1800" dirty="0" smtClean="0"/>
              <a:t>Keep learning, not to be afraid trying to implement new knowledge and be open-minded with other staff.</a:t>
            </a:r>
          </a:p>
          <a:p>
            <a:pPr marL="0" indent="0" algn="ctr">
              <a:buNone/>
            </a:pPr>
            <a:endParaRPr lang="en-US" sz="1800" dirty="0" smtClean="0"/>
          </a:p>
          <a:p>
            <a:pPr marL="0" indent="0" algn="ctr">
              <a:buNone/>
            </a:pPr>
            <a:endParaRPr lang="en-US" sz="1800" dirty="0" smtClean="0"/>
          </a:p>
          <a:p>
            <a:pPr marL="0" indent="0" algn="ctr">
              <a:buNone/>
            </a:pPr>
            <a:endParaRPr lang="ru-RU" dirty="0"/>
          </a:p>
        </p:txBody>
      </p:sp>
    </p:spTree>
    <p:extLst>
      <p:ext uri="{BB962C8B-B14F-4D97-AF65-F5344CB8AC3E}">
        <p14:creationId xmlns:p14="http://schemas.microsoft.com/office/powerpoint/2010/main" val="1606576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Hired</a:t>
            </a:r>
            <a:r>
              <a:rPr lang="en-US" b="1" dirty="0" smtClean="0"/>
              <a:t> staff</a:t>
            </a:r>
            <a:endParaRPr lang="ru-RU"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Hired staff should doing its job with high quality and high level of responsible. If a</a:t>
            </a:r>
            <a:r>
              <a:rPr lang="en-US" sz="1800" dirty="0"/>
              <a:t>n</a:t>
            </a:r>
            <a:r>
              <a:rPr lang="en-US" sz="1800" dirty="0" smtClean="0"/>
              <a:t> employee doesn’t know how grows beans or wheat</a:t>
            </a:r>
            <a:r>
              <a:rPr lang="uk-UA" sz="1800" dirty="0" smtClean="0"/>
              <a:t>  </a:t>
            </a:r>
            <a:r>
              <a:rPr lang="en-US" sz="1800" dirty="0" smtClean="0"/>
              <a:t>it must has ability to looking for information on the Internet, special magazines or manuals. Of course, any staff must know English language if a household use seeds and fertilizer from abroad.</a:t>
            </a:r>
          </a:p>
          <a:p>
            <a:pPr algn="ctr"/>
            <a:r>
              <a:rPr lang="en-US" dirty="0" smtClean="0"/>
              <a:t>Priority of measures</a:t>
            </a:r>
          </a:p>
          <a:p>
            <a:pPr marL="0" indent="0" algn="ctr">
              <a:buNone/>
            </a:pPr>
            <a:r>
              <a:rPr lang="en-US" sz="1800" dirty="0" smtClean="0"/>
              <a:t>Staff training</a:t>
            </a:r>
            <a:r>
              <a:rPr lang="ru-RU" sz="1800" dirty="0" smtClean="0"/>
              <a:t>, </a:t>
            </a:r>
            <a:r>
              <a:rPr lang="en-US" sz="1800" dirty="0" smtClean="0"/>
              <a:t>language courses, improve staff skills with digital technologies.</a:t>
            </a:r>
          </a:p>
          <a:p>
            <a:pPr algn="ctr"/>
            <a:r>
              <a:rPr lang="en-US" dirty="0" smtClean="0"/>
              <a:t>Maintenance progress</a:t>
            </a:r>
          </a:p>
          <a:p>
            <a:pPr marL="0" indent="0">
              <a:buNone/>
            </a:pPr>
            <a:r>
              <a:rPr lang="en-US" sz="1800" dirty="0" smtClean="0"/>
              <a:t>Cross-check after each other, help each other on complicated situations and do not be afraid to experiment with new technologies in their areas of responsibility. </a:t>
            </a:r>
          </a:p>
          <a:p>
            <a:pPr marL="0" indent="0" algn="ctr">
              <a:buNone/>
            </a:pPr>
            <a:endParaRPr lang="ru-RU" sz="1800" dirty="0"/>
          </a:p>
        </p:txBody>
      </p:sp>
    </p:spTree>
    <p:extLst>
      <p:ext uri="{BB962C8B-B14F-4D97-AF65-F5344CB8AC3E}">
        <p14:creationId xmlns:p14="http://schemas.microsoft.com/office/powerpoint/2010/main" val="3590856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498166" y="1080656"/>
            <a:ext cx="3794269" cy="3842326"/>
          </a:xfrm>
          <a:prstGeom prst="rect">
            <a:avLst/>
          </a:prstGeom>
        </p:spPr>
      </p:pic>
      <p:sp>
        <p:nvSpPr>
          <p:cNvPr id="3" name="TextBox 2"/>
          <p:cNvSpPr txBox="1"/>
          <p:nvPr/>
        </p:nvSpPr>
        <p:spPr>
          <a:xfrm>
            <a:off x="6289964" y="1958110"/>
            <a:ext cx="5052291" cy="1446550"/>
          </a:xfrm>
          <a:prstGeom prst="rect">
            <a:avLst/>
          </a:prstGeom>
          <a:noFill/>
        </p:spPr>
        <p:txBody>
          <a:bodyPr wrap="square" rtlCol="0">
            <a:spAutoFit/>
          </a:bodyPr>
          <a:lstStyle/>
          <a:p>
            <a:r>
              <a:rPr lang="en-US" sz="4400" dirty="0" smtClean="0"/>
              <a:t>Thank you for your    attention!</a:t>
            </a:r>
            <a:endParaRPr lang="ru-RU" sz="4400" dirty="0"/>
          </a:p>
        </p:txBody>
      </p:sp>
    </p:spTree>
    <p:extLst>
      <p:ext uri="{BB962C8B-B14F-4D97-AF65-F5344CB8AC3E}">
        <p14:creationId xmlns:p14="http://schemas.microsoft.com/office/powerpoint/2010/main" val="3357509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Table of contents</a:t>
            </a:r>
            <a:endParaRPr lang="ru-RU" dirty="0"/>
          </a:p>
        </p:txBody>
      </p:sp>
      <p:sp>
        <p:nvSpPr>
          <p:cNvPr id="3" name="Объект 2"/>
          <p:cNvSpPr>
            <a:spLocks noGrp="1"/>
          </p:cNvSpPr>
          <p:nvPr>
            <p:ph idx="1"/>
          </p:nvPr>
        </p:nvSpPr>
        <p:spPr/>
        <p:txBody>
          <a:bodyPr/>
          <a:lstStyle/>
          <a:p>
            <a:r>
              <a:rPr lang="en-US" dirty="0"/>
              <a:t>1. Main roles and staff responsibilities;</a:t>
            </a:r>
            <a:endParaRPr lang="ru-RU" dirty="0"/>
          </a:p>
          <a:p>
            <a:r>
              <a:rPr lang="en-US" dirty="0"/>
              <a:t>2. Risk assessment (both users and technology);</a:t>
            </a:r>
            <a:endParaRPr lang="ru-RU" dirty="0"/>
          </a:p>
          <a:p>
            <a:r>
              <a:rPr lang="en-US" dirty="0"/>
              <a:t>3. Description and justification of improvement measures;</a:t>
            </a:r>
            <a:endParaRPr lang="ru-RU" dirty="0"/>
          </a:p>
          <a:p>
            <a:r>
              <a:rPr lang="en-US" dirty="0"/>
              <a:t>4. Priorities of measures;</a:t>
            </a:r>
            <a:endParaRPr lang="ru-RU" dirty="0"/>
          </a:p>
          <a:p>
            <a:r>
              <a:rPr lang="en-US" dirty="0"/>
              <a:t>5. Maintenance progress.</a:t>
            </a:r>
            <a:endParaRPr lang="ru-RU" dirty="0"/>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0" y="5052291"/>
            <a:ext cx="11785601" cy="1662545"/>
          </a:xfrm>
          <a:prstGeom prst="rect">
            <a:avLst/>
          </a:prstGeom>
        </p:spPr>
      </p:pic>
    </p:spTree>
    <p:extLst>
      <p:ext uri="{BB962C8B-B14F-4D97-AF65-F5344CB8AC3E}">
        <p14:creationId xmlns:p14="http://schemas.microsoft.com/office/powerpoint/2010/main" val="2733822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Owner/Founder</a:t>
            </a:r>
            <a:endParaRPr lang="ru-RU" dirty="0"/>
          </a:p>
        </p:txBody>
      </p:sp>
      <p:sp>
        <p:nvSpPr>
          <p:cNvPr id="4" name="Объект 3"/>
          <p:cNvSpPr>
            <a:spLocks noGrp="1"/>
          </p:cNvSpPr>
          <p:nvPr>
            <p:ph sz="half" idx="2"/>
          </p:nvPr>
        </p:nvSpPr>
        <p:spPr/>
        <p:txBody>
          <a:bodyPr/>
          <a:lstStyle/>
          <a:p>
            <a:r>
              <a:rPr lang="en-US" dirty="0" smtClean="0"/>
              <a:t>Manage a small household and its staff;</a:t>
            </a:r>
          </a:p>
          <a:p>
            <a:r>
              <a:rPr lang="en-US" dirty="0" smtClean="0"/>
              <a:t>Conduct negotiations with sellers and buyers;</a:t>
            </a:r>
          </a:p>
          <a:p>
            <a:r>
              <a:rPr lang="en-US" dirty="0" smtClean="0"/>
              <a:t>Create strategy what cultures should grow up annually;</a:t>
            </a:r>
          </a:p>
          <a:p>
            <a:r>
              <a:rPr lang="en-US" dirty="0" smtClean="0"/>
              <a:t>Create budget and analyze all household finance.</a:t>
            </a:r>
            <a:endParaRPr lang="ru-RU" dirty="0"/>
          </a:p>
        </p:txBody>
      </p:sp>
      <p:pic>
        <p:nvPicPr>
          <p:cNvPr id="5" name="Объект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825625"/>
            <a:ext cx="5181600" cy="3911703"/>
          </a:xfrm>
        </p:spPr>
      </p:pic>
    </p:spTree>
    <p:extLst>
      <p:ext uri="{BB962C8B-B14F-4D97-AF65-F5344CB8AC3E}">
        <p14:creationId xmlns:p14="http://schemas.microsoft.com/office/powerpoint/2010/main" val="2745178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First deputy</a:t>
            </a:r>
            <a:endParaRPr lang="ru-RU" dirty="0"/>
          </a:p>
        </p:txBody>
      </p:sp>
      <p:sp>
        <p:nvSpPr>
          <p:cNvPr id="3" name="Текст 2"/>
          <p:cNvSpPr>
            <a:spLocks noGrp="1"/>
          </p:cNvSpPr>
          <p:nvPr>
            <p:ph type="body" idx="1"/>
          </p:nvPr>
        </p:nvSpPr>
        <p:spPr/>
        <p:txBody>
          <a:bodyPr/>
          <a:lstStyle/>
          <a:p>
            <a:pPr algn="ctr"/>
            <a:r>
              <a:rPr lang="en-US" dirty="0" smtClean="0"/>
              <a:t>Owner’s wife as usually</a:t>
            </a:r>
            <a:endParaRPr lang="ru-RU" dirty="0"/>
          </a:p>
        </p:txBody>
      </p:sp>
      <p:pic>
        <p:nvPicPr>
          <p:cNvPr id="7" name="Объект 6"/>
          <p:cNvPicPr>
            <a:picLocks noGrp="1" noChangeAspect="1"/>
          </p:cNvPicPr>
          <p:nvPr>
            <p:ph sz="half" idx="2"/>
          </p:nvPr>
        </p:nvPicPr>
        <p:blipFill>
          <a:blip r:embed="rId2"/>
          <a:stretch>
            <a:fillRect/>
          </a:stretch>
        </p:blipFill>
        <p:spPr>
          <a:xfrm>
            <a:off x="1394691" y="2586471"/>
            <a:ext cx="3454400" cy="3603192"/>
          </a:xfrm>
          <a:prstGeom prst="rect">
            <a:avLst/>
          </a:prstGeom>
        </p:spPr>
      </p:pic>
      <p:sp>
        <p:nvSpPr>
          <p:cNvPr id="5" name="Текст 4"/>
          <p:cNvSpPr>
            <a:spLocks noGrp="1"/>
          </p:cNvSpPr>
          <p:nvPr>
            <p:ph type="body" sz="quarter" idx="3"/>
          </p:nvPr>
        </p:nvSpPr>
        <p:spPr/>
        <p:txBody>
          <a:bodyPr/>
          <a:lstStyle/>
          <a:p>
            <a:r>
              <a:rPr lang="en-US" dirty="0" smtClean="0"/>
              <a:t>Responsibilities:</a:t>
            </a:r>
            <a:endParaRPr lang="ru-RU" dirty="0"/>
          </a:p>
        </p:txBody>
      </p:sp>
      <p:sp>
        <p:nvSpPr>
          <p:cNvPr id="6" name="Объект 5"/>
          <p:cNvSpPr>
            <a:spLocks noGrp="1"/>
          </p:cNvSpPr>
          <p:nvPr>
            <p:ph sz="quarter" idx="4"/>
          </p:nvPr>
        </p:nvSpPr>
        <p:spPr/>
        <p:txBody>
          <a:bodyPr>
            <a:normAutofit/>
          </a:bodyPr>
          <a:lstStyle/>
          <a:p>
            <a:r>
              <a:rPr lang="en-US" sz="2000" dirty="0" smtClean="0"/>
              <a:t>Take cares about staff(</a:t>
            </a:r>
            <a:r>
              <a:rPr lang="en-US" sz="2000" dirty="0" err="1" smtClean="0"/>
              <a:t>food,uniform</a:t>
            </a:r>
            <a:r>
              <a:rPr lang="en-US" sz="2000" dirty="0" smtClean="0"/>
              <a:t>, </a:t>
            </a:r>
            <a:r>
              <a:rPr lang="en-US" sz="2000" dirty="0" err="1" smtClean="0"/>
              <a:t>insurance,etc</a:t>
            </a:r>
            <a:r>
              <a:rPr lang="en-US" sz="2000" dirty="0" smtClean="0"/>
              <a:t>);</a:t>
            </a:r>
          </a:p>
          <a:p>
            <a:r>
              <a:rPr lang="en-US" sz="2000" dirty="0" smtClean="0"/>
              <a:t>Take cares about scientific achievement implementation;</a:t>
            </a:r>
          </a:p>
          <a:p>
            <a:r>
              <a:rPr lang="en-US" sz="2000" dirty="0" smtClean="0"/>
              <a:t>Take cares about all staff and its responsibility in general;</a:t>
            </a:r>
          </a:p>
          <a:p>
            <a:r>
              <a:rPr lang="en-US" sz="2000" dirty="0" smtClean="0"/>
              <a:t>Can present household owner on conferences and special meetings.</a:t>
            </a:r>
            <a:endParaRPr lang="ru-RU" sz="2000" dirty="0" smtClean="0"/>
          </a:p>
        </p:txBody>
      </p:sp>
    </p:spTree>
    <p:extLst>
      <p:ext uri="{BB962C8B-B14F-4D97-AF65-F5344CB8AC3E}">
        <p14:creationId xmlns:p14="http://schemas.microsoft.com/office/powerpoint/2010/main" val="1203200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Family helpers</a:t>
            </a:r>
            <a:endParaRPr lang="ru-RU" dirty="0"/>
          </a:p>
        </p:txBody>
      </p:sp>
      <p:sp>
        <p:nvSpPr>
          <p:cNvPr id="3" name="Текст 2"/>
          <p:cNvSpPr>
            <a:spLocks noGrp="1"/>
          </p:cNvSpPr>
          <p:nvPr>
            <p:ph type="body" idx="1"/>
          </p:nvPr>
        </p:nvSpPr>
        <p:spPr/>
        <p:txBody>
          <a:bodyPr/>
          <a:lstStyle/>
          <a:p>
            <a:r>
              <a:rPr lang="en-US" dirty="0" smtClean="0"/>
              <a:t>Owner’s children. Heirs</a:t>
            </a:r>
            <a:endParaRPr lang="ru-RU" dirty="0"/>
          </a:p>
        </p:txBody>
      </p:sp>
      <p:pic>
        <p:nvPicPr>
          <p:cNvPr id="7" name="Объект 6"/>
          <p:cNvPicPr>
            <a:picLocks noGrp="1" noChangeAspect="1"/>
          </p:cNvPicPr>
          <p:nvPr>
            <p:ph sz="half" idx="2"/>
          </p:nvPr>
        </p:nvPicPr>
        <p:blipFill>
          <a:blip r:embed="rId2"/>
          <a:stretch>
            <a:fillRect/>
          </a:stretch>
        </p:blipFill>
        <p:spPr>
          <a:xfrm>
            <a:off x="923636" y="2642610"/>
            <a:ext cx="5073939" cy="3409518"/>
          </a:xfrm>
          <a:prstGeom prst="rect">
            <a:avLst/>
          </a:prstGeom>
        </p:spPr>
      </p:pic>
      <p:sp>
        <p:nvSpPr>
          <p:cNvPr id="5" name="Текст 4"/>
          <p:cNvSpPr>
            <a:spLocks noGrp="1"/>
          </p:cNvSpPr>
          <p:nvPr>
            <p:ph type="body" sz="quarter" idx="3"/>
          </p:nvPr>
        </p:nvSpPr>
        <p:spPr/>
        <p:txBody>
          <a:bodyPr/>
          <a:lstStyle/>
          <a:p>
            <a:r>
              <a:rPr lang="en-US" dirty="0" smtClean="0"/>
              <a:t>Responsibilities:</a:t>
            </a:r>
            <a:endParaRPr lang="ru-RU" dirty="0"/>
          </a:p>
        </p:txBody>
      </p:sp>
      <p:sp>
        <p:nvSpPr>
          <p:cNvPr id="6" name="Объект 5"/>
          <p:cNvSpPr>
            <a:spLocks noGrp="1"/>
          </p:cNvSpPr>
          <p:nvPr>
            <p:ph sz="quarter" idx="4"/>
          </p:nvPr>
        </p:nvSpPr>
        <p:spPr/>
        <p:txBody>
          <a:bodyPr/>
          <a:lstStyle/>
          <a:p>
            <a:r>
              <a:rPr lang="en-US" dirty="0" smtClean="0"/>
              <a:t>Help other staff with its daily work;</a:t>
            </a:r>
          </a:p>
          <a:p>
            <a:r>
              <a:rPr lang="en-US" dirty="0" smtClean="0"/>
              <a:t>Take cares about agricultural machinery;</a:t>
            </a:r>
          </a:p>
          <a:p>
            <a:r>
              <a:rPr lang="en-US" dirty="0" smtClean="0"/>
              <a:t>Take cares about communication between staff and household owner;</a:t>
            </a:r>
          </a:p>
          <a:p>
            <a:r>
              <a:rPr lang="en-US" dirty="0" smtClean="0"/>
              <a:t>Keep learning about farming.</a:t>
            </a:r>
            <a:endParaRPr lang="ru-RU" dirty="0"/>
          </a:p>
        </p:txBody>
      </p:sp>
    </p:spTree>
    <p:extLst>
      <p:ext uri="{BB962C8B-B14F-4D97-AF65-F5344CB8AC3E}">
        <p14:creationId xmlns:p14="http://schemas.microsoft.com/office/powerpoint/2010/main" val="3076372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Hired staff</a:t>
            </a:r>
            <a:endParaRPr lang="ru-RU" dirty="0"/>
          </a:p>
        </p:txBody>
      </p:sp>
      <p:pic>
        <p:nvPicPr>
          <p:cNvPr id="5" name="Объект 4"/>
          <p:cNvPicPr>
            <a:picLocks noGrp="1" noChangeAspect="1"/>
          </p:cNvPicPr>
          <p:nvPr>
            <p:ph sz="half" idx="1"/>
          </p:nvPr>
        </p:nvPicPr>
        <p:blipFill>
          <a:blip r:embed="rId2"/>
          <a:stretch>
            <a:fillRect/>
          </a:stretch>
        </p:blipFill>
        <p:spPr>
          <a:xfrm>
            <a:off x="923636" y="1825625"/>
            <a:ext cx="4793673" cy="4351337"/>
          </a:xfrm>
          <a:prstGeom prst="rect">
            <a:avLst/>
          </a:prstGeom>
        </p:spPr>
      </p:pic>
      <p:sp>
        <p:nvSpPr>
          <p:cNvPr id="4" name="Объект 3"/>
          <p:cNvSpPr>
            <a:spLocks noGrp="1"/>
          </p:cNvSpPr>
          <p:nvPr>
            <p:ph sz="half" idx="2"/>
          </p:nvPr>
        </p:nvSpPr>
        <p:spPr/>
        <p:txBody>
          <a:bodyPr/>
          <a:lstStyle/>
          <a:p>
            <a:r>
              <a:rPr lang="en-US" dirty="0" smtClean="0"/>
              <a:t>Take cares about area which staff working with;</a:t>
            </a:r>
          </a:p>
          <a:p>
            <a:r>
              <a:rPr lang="en-US" dirty="0" smtClean="0"/>
              <a:t>Share information about issue of harvest with heirs in case it happened immediately;</a:t>
            </a:r>
          </a:p>
          <a:p>
            <a:r>
              <a:rPr lang="en-US" dirty="0" smtClean="0"/>
              <a:t>Paying attention to the prices of products in the markets;</a:t>
            </a:r>
          </a:p>
          <a:p>
            <a:r>
              <a:rPr lang="en-US" dirty="0" smtClean="0"/>
              <a:t>Follow by manual in case using </a:t>
            </a:r>
            <a:br>
              <a:rPr lang="en-US" dirty="0" smtClean="0"/>
            </a:br>
            <a:r>
              <a:rPr lang="en-US" dirty="0"/>
              <a:t>scientific </a:t>
            </a:r>
            <a:r>
              <a:rPr lang="en-US" dirty="0" smtClean="0"/>
              <a:t>achievement in work.</a:t>
            </a:r>
            <a:endParaRPr lang="ru-RU" dirty="0"/>
          </a:p>
        </p:txBody>
      </p:sp>
    </p:spTree>
    <p:extLst>
      <p:ext uri="{BB962C8B-B14F-4D97-AF65-F5344CB8AC3E}">
        <p14:creationId xmlns:p14="http://schemas.microsoft.com/office/powerpoint/2010/main" val="2648006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3329" y="6260"/>
            <a:ext cx="10515600" cy="1325563"/>
          </a:xfrm>
        </p:spPr>
        <p:txBody>
          <a:bodyPr/>
          <a:lstStyle/>
          <a:p>
            <a:pPr algn="ctr"/>
            <a:r>
              <a:rPr lang="en-US" b="1" dirty="0" smtClean="0"/>
              <a:t>Household </a:t>
            </a:r>
            <a:r>
              <a:rPr lang="en-US" b="1" dirty="0"/>
              <a:t>staff hierarchy</a:t>
            </a:r>
            <a:endParaRPr lang="ru-RU" b="1" dirty="0"/>
          </a:p>
        </p:txBody>
      </p:sp>
      <p:pic>
        <p:nvPicPr>
          <p:cNvPr id="4" name="Объект 3"/>
          <p:cNvPicPr>
            <a:picLocks noGrp="1" noChangeAspect="1"/>
          </p:cNvPicPr>
          <p:nvPr>
            <p:ph idx="1"/>
          </p:nvPr>
        </p:nvPicPr>
        <p:blipFill>
          <a:blip r:embed="rId2"/>
          <a:stretch>
            <a:fillRect/>
          </a:stretch>
        </p:blipFill>
        <p:spPr>
          <a:xfrm>
            <a:off x="4128654" y="1100819"/>
            <a:ext cx="1644073" cy="1477819"/>
          </a:xfrm>
          <a:prstGeom prst="rect">
            <a:avLst/>
          </a:prstGeom>
        </p:spPr>
      </p:pic>
      <p:pic>
        <p:nvPicPr>
          <p:cNvPr id="5" name="Рисунок 4"/>
          <p:cNvPicPr>
            <a:picLocks noChangeAspect="1"/>
          </p:cNvPicPr>
          <p:nvPr/>
        </p:nvPicPr>
        <p:blipFill>
          <a:blip r:embed="rId3"/>
          <a:stretch>
            <a:fillRect/>
          </a:stretch>
        </p:blipFill>
        <p:spPr>
          <a:xfrm>
            <a:off x="6151129" y="1100819"/>
            <a:ext cx="1597891" cy="1462615"/>
          </a:xfrm>
          <a:prstGeom prst="rect">
            <a:avLst/>
          </a:prstGeom>
        </p:spPr>
      </p:pic>
      <p:sp>
        <p:nvSpPr>
          <p:cNvPr id="6" name="TextBox 5"/>
          <p:cNvSpPr txBox="1"/>
          <p:nvPr/>
        </p:nvSpPr>
        <p:spPr>
          <a:xfrm>
            <a:off x="8127422" y="1647460"/>
            <a:ext cx="2863273" cy="369332"/>
          </a:xfrm>
          <a:prstGeom prst="rect">
            <a:avLst/>
          </a:prstGeom>
          <a:noFill/>
        </p:spPr>
        <p:txBody>
          <a:bodyPr wrap="square" rtlCol="0">
            <a:spAutoFit/>
          </a:bodyPr>
          <a:lstStyle/>
          <a:p>
            <a:pPr algn="ctr"/>
            <a:r>
              <a:rPr lang="en-US" dirty="0" smtClean="0"/>
              <a:t>Higher management</a:t>
            </a:r>
            <a:endParaRPr lang="ru-RU" dirty="0"/>
          </a:p>
        </p:txBody>
      </p:sp>
      <p:pic>
        <p:nvPicPr>
          <p:cNvPr id="7" name="Рисунок 6"/>
          <p:cNvPicPr>
            <a:picLocks noChangeAspect="1"/>
          </p:cNvPicPr>
          <p:nvPr/>
        </p:nvPicPr>
        <p:blipFill>
          <a:blip r:embed="rId4"/>
          <a:stretch>
            <a:fillRect/>
          </a:stretch>
        </p:blipFill>
        <p:spPr>
          <a:xfrm>
            <a:off x="4127755" y="2779274"/>
            <a:ext cx="3740727" cy="1787846"/>
          </a:xfrm>
          <a:prstGeom prst="rect">
            <a:avLst/>
          </a:prstGeom>
        </p:spPr>
      </p:pic>
      <p:sp>
        <p:nvSpPr>
          <p:cNvPr id="9" name="TextBox 8"/>
          <p:cNvSpPr txBox="1"/>
          <p:nvPr/>
        </p:nvSpPr>
        <p:spPr>
          <a:xfrm>
            <a:off x="8533819" y="3488531"/>
            <a:ext cx="2050473" cy="369332"/>
          </a:xfrm>
          <a:prstGeom prst="rect">
            <a:avLst/>
          </a:prstGeom>
          <a:noFill/>
        </p:spPr>
        <p:txBody>
          <a:bodyPr wrap="square" rtlCol="0">
            <a:spAutoFit/>
          </a:bodyPr>
          <a:lstStyle/>
          <a:p>
            <a:r>
              <a:rPr lang="en-US" dirty="0" smtClean="0"/>
              <a:t>Deputy</a:t>
            </a:r>
            <a:endParaRPr lang="ru-RU" dirty="0"/>
          </a:p>
        </p:txBody>
      </p:sp>
      <p:pic>
        <p:nvPicPr>
          <p:cNvPr id="10" name="Рисунок 9"/>
          <p:cNvPicPr>
            <a:picLocks noChangeAspect="1"/>
          </p:cNvPicPr>
          <p:nvPr/>
        </p:nvPicPr>
        <p:blipFill>
          <a:blip r:embed="rId5"/>
          <a:stretch>
            <a:fillRect/>
          </a:stretch>
        </p:blipFill>
        <p:spPr>
          <a:xfrm>
            <a:off x="4128655" y="4936226"/>
            <a:ext cx="3739827" cy="1542290"/>
          </a:xfrm>
          <a:prstGeom prst="rect">
            <a:avLst/>
          </a:prstGeom>
        </p:spPr>
      </p:pic>
      <p:sp>
        <p:nvSpPr>
          <p:cNvPr id="11" name="TextBox 10"/>
          <p:cNvSpPr txBox="1"/>
          <p:nvPr/>
        </p:nvSpPr>
        <p:spPr>
          <a:xfrm>
            <a:off x="8594146" y="5253799"/>
            <a:ext cx="1929821" cy="369332"/>
          </a:xfrm>
          <a:prstGeom prst="rect">
            <a:avLst/>
          </a:prstGeom>
          <a:noFill/>
        </p:spPr>
        <p:txBody>
          <a:bodyPr wrap="square" rtlCol="0">
            <a:spAutoFit/>
          </a:bodyPr>
          <a:lstStyle/>
          <a:p>
            <a:r>
              <a:rPr lang="en-US" dirty="0" smtClean="0"/>
              <a:t>Hired staff</a:t>
            </a:r>
            <a:endParaRPr lang="ru-RU" dirty="0"/>
          </a:p>
        </p:txBody>
      </p:sp>
    </p:spTree>
    <p:extLst>
      <p:ext uri="{BB962C8B-B14F-4D97-AF65-F5344CB8AC3E}">
        <p14:creationId xmlns:p14="http://schemas.microsoft.com/office/powerpoint/2010/main" val="2099401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Owner</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173018" y="1825625"/>
            <a:ext cx="4618182" cy="4351337"/>
          </a:xfrm>
          <a:prstGeom prst="rect">
            <a:avLst/>
          </a:prstGeom>
        </p:spPr>
      </p:pic>
      <p:sp>
        <p:nvSpPr>
          <p:cNvPr id="4" name="Объект 3"/>
          <p:cNvSpPr>
            <a:spLocks noGrp="1"/>
          </p:cNvSpPr>
          <p:nvPr>
            <p:ph sz="half" idx="2"/>
          </p:nvPr>
        </p:nvSpPr>
        <p:spPr/>
        <p:txBody>
          <a:bodyPr/>
          <a:lstStyle/>
          <a:p>
            <a:r>
              <a:rPr lang="en-US" dirty="0" smtClean="0"/>
              <a:t>Low technology usage</a:t>
            </a:r>
            <a:r>
              <a:rPr lang="ru-RU" dirty="0" smtClean="0"/>
              <a:t>. </a:t>
            </a:r>
            <a:r>
              <a:rPr lang="en-US" dirty="0" smtClean="0"/>
              <a:t>Paper work is more practical in daily work;</a:t>
            </a:r>
          </a:p>
          <a:p>
            <a:r>
              <a:rPr lang="en-US" dirty="0" smtClean="0"/>
              <a:t>Frequently issues with Internet connection or problem with electricity;</a:t>
            </a:r>
          </a:p>
          <a:p>
            <a:r>
              <a:rPr lang="en-US" dirty="0" smtClean="0"/>
              <a:t>Lose important information in case natural disasters</a:t>
            </a:r>
            <a:endParaRPr lang="ru-RU" dirty="0"/>
          </a:p>
        </p:txBody>
      </p:sp>
    </p:spTree>
    <p:extLst>
      <p:ext uri="{BB962C8B-B14F-4D97-AF65-F5344CB8AC3E}">
        <p14:creationId xmlns:p14="http://schemas.microsoft.com/office/powerpoint/2010/main" val="76978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First deputy</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487056" y="1902691"/>
            <a:ext cx="4230254" cy="4274271"/>
          </a:xfrm>
          <a:prstGeom prst="rect">
            <a:avLst/>
          </a:prstGeom>
        </p:spPr>
      </p:pic>
      <p:sp>
        <p:nvSpPr>
          <p:cNvPr id="4" name="Объект 3"/>
          <p:cNvSpPr>
            <a:spLocks noGrp="1"/>
          </p:cNvSpPr>
          <p:nvPr>
            <p:ph sz="half" idx="2"/>
          </p:nvPr>
        </p:nvSpPr>
        <p:spPr/>
        <p:txBody>
          <a:bodyPr/>
          <a:lstStyle/>
          <a:p>
            <a:r>
              <a:rPr lang="en-US" dirty="0" smtClean="0"/>
              <a:t>Storehouse with food, uniforms, goods could be broken by natural disasters;</a:t>
            </a:r>
          </a:p>
          <a:p>
            <a:r>
              <a:rPr lang="en-US" dirty="0" smtClean="0"/>
              <a:t>Scientific achievements could be lost in case wrong temperature storage;</a:t>
            </a:r>
          </a:p>
          <a:p>
            <a:r>
              <a:rPr lang="en-US" dirty="0" smtClean="0"/>
              <a:t>Responsible employee may not come to work due to illness</a:t>
            </a:r>
            <a:r>
              <a:rPr lang="ru-RU" dirty="0" smtClean="0"/>
              <a:t>. </a:t>
            </a:r>
            <a:r>
              <a:rPr lang="en-US" dirty="0" smtClean="0"/>
              <a:t>It’s deputies should doing first deputy or deputy staff.</a:t>
            </a:r>
            <a:endParaRPr lang="ru-RU" dirty="0"/>
          </a:p>
        </p:txBody>
      </p:sp>
    </p:spTree>
    <p:extLst>
      <p:ext uri="{BB962C8B-B14F-4D97-AF65-F5344CB8AC3E}">
        <p14:creationId xmlns:p14="http://schemas.microsoft.com/office/powerpoint/2010/main" val="3266248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670</Words>
  <Application>Microsoft Office PowerPoint</Application>
  <PresentationFormat>Широкоэкранный</PresentationFormat>
  <Paragraphs>80</Paragraphs>
  <Slides>16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16</vt:i4>
      </vt:variant>
    </vt:vector>
  </HeadingPairs>
  <TitlesOfParts>
    <vt:vector size="20" baseType="lpstr">
      <vt:lpstr>Arial</vt:lpstr>
      <vt:lpstr>Calibri</vt:lpstr>
      <vt:lpstr>Calibri Light</vt:lpstr>
      <vt:lpstr>Тема Office</vt:lpstr>
      <vt:lpstr>Information security improvement plan for the household </vt:lpstr>
      <vt:lpstr>Table of contents</vt:lpstr>
      <vt:lpstr>Main roles and staff responsibilities. Owner/Founder</vt:lpstr>
      <vt:lpstr>Main roles and staff responsibilities. First deputy</vt:lpstr>
      <vt:lpstr>Main roles and staff responsibilities. Family helpers</vt:lpstr>
      <vt:lpstr>Main roles and staff responsibilities. Hired staff</vt:lpstr>
      <vt:lpstr>Household staff hierarchy</vt:lpstr>
      <vt:lpstr>Risk assessment Owner.</vt:lpstr>
      <vt:lpstr>Risk assessment First deputy.</vt:lpstr>
      <vt:lpstr>Risk assessment Deputy staff.</vt:lpstr>
      <vt:lpstr>Risk assessment Hired staff.</vt:lpstr>
      <vt:lpstr>Owner</vt:lpstr>
      <vt:lpstr>First deputy</vt:lpstr>
      <vt:lpstr>Deputy staff</vt:lpstr>
      <vt:lpstr>Hired staff</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improvement plan for the household </dc:title>
  <dc:creator>Денис Денис</dc:creator>
  <cp:lastModifiedBy>Денис Денис</cp:lastModifiedBy>
  <cp:revision>73</cp:revision>
  <dcterms:created xsi:type="dcterms:W3CDTF">2022-10-17T07:43:12Z</dcterms:created>
  <dcterms:modified xsi:type="dcterms:W3CDTF">2022-10-17T11:56:56Z</dcterms:modified>
</cp:coreProperties>
</file>